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6"/>
  </p:notesMasterIdLst>
  <p:sldIdLst>
    <p:sldId id="2147308513" r:id="rId3"/>
    <p:sldId id="256" r:id="rId4"/>
    <p:sldId id="2147308514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72" autoAdjust="0"/>
    <p:restoredTop sz="94660"/>
  </p:normalViewPr>
  <p:slideViewPr>
    <p:cSldViewPr snapToGrid="0">
      <p:cViewPr varScale="1">
        <p:scale>
          <a:sx n="123" d="100"/>
          <a:sy n="123" d="100"/>
        </p:scale>
        <p:origin x="114" y="1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0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512CE3-4620-448F-A93D-83364175C4D9}" type="datetimeFigureOut">
              <a:rPr lang="en-US" smtClean="0"/>
              <a:t>10/20/2023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5D4D16-E358-4C00-8E18-3D4CF2BB4F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8436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Good morning everyone, Today we will be talking about the future of AX / SAT and </a:t>
            </a:r>
            <a:r>
              <a:rPr lang="en-US" sz="1200" dirty="0" err="1"/>
              <a:t>instock</a:t>
            </a:r>
            <a:r>
              <a:rPr lang="en-US" sz="1200" dirty="0"/>
              <a:t>, </a:t>
            </a:r>
            <a:br>
              <a:rPr lang="en-US" sz="1200" dirty="0"/>
            </a:br>
            <a:br>
              <a:rPr lang="en-US" sz="1200" dirty="0"/>
            </a:br>
            <a:r>
              <a:rPr lang="en-US" sz="1200" dirty="0"/>
              <a:t>We have Two different enablers to discuss today that need funding and alignment</a:t>
            </a:r>
          </a:p>
          <a:p>
            <a:r>
              <a:rPr lang="en-US" sz="1200" dirty="0"/>
              <a:t>	First is SingleStore – a highly performant database platform intended to address short and long term needs within KTD.  </a:t>
            </a:r>
            <a:br>
              <a:rPr lang="en-US" sz="1200" dirty="0"/>
            </a:br>
            <a:r>
              <a:rPr lang="en-US" sz="1200" dirty="0"/>
              <a:t>	Second we will be introducing the TaskStream – and how it is key to unlocking the goals of AX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E574340-A42C-4D7D-8403-7D7051DAE42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57272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2.xml"/><Relationship Id="rId4" Type="http://schemas.openxmlformats.org/officeDocument/2006/relationships/image" Target="../media/image5.emf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3.xml"/><Relationship Id="rId4" Type="http://schemas.openxmlformats.org/officeDocument/2006/relationships/image" Target="../media/image6.emf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4.xml"/><Relationship Id="rId4" Type="http://schemas.openxmlformats.org/officeDocument/2006/relationships/image" Target="../media/image5.emf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5.xml"/><Relationship Id="rId4" Type="http://schemas.openxmlformats.org/officeDocument/2006/relationships/image" Target="../media/image6.emf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6.xml"/><Relationship Id="rId4" Type="http://schemas.openxmlformats.org/officeDocument/2006/relationships/image" Target="../media/image6.emf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7.xml"/><Relationship Id="rId4" Type="http://schemas.openxmlformats.org/officeDocument/2006/relationships/image" Target="../media/image6.emf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FE6A8-E1C8-39E5-2644-53AF635622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41F8020-293E-33A6-2BE7-75A1BB28F1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183F5D-F840-6010-55CD-394F8871BF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3CCBE-E688-46B9-BCCC-13F3C464FB07}" type="datetimeFigureOut">
              <a:rPr lang="en-US" smtClean="0"/>
              <a:t>10/20/2023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BC3C0B-AA64-E226-8F5D-6F87F5307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332778-7A97-9F76-4091-84A1E042DD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DE49D-53E3-4739-8F63-C70A8DCEBC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022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C208A-EA8F-3E9B-3B06-FA227B6F0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A4E37F-43E7-564A-B49D-8CAD480127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A15DC7-7DBB-9463-6FB5-06BB0675C8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3CCBE-E688-46B9-BCCC-13F3C464FB07}" type="datetimeFigureOut">
              <a:rPr lang="en-US" smtClean="0"/>
              <a:t>10/20/2023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B78CAC-F568-BC8C-3DAC-31B3594E6B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D4557B-BF45-3221-5A29-C57293CB2C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DE49D-53E3-4739-8F63-C70A8DCEBC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2736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E3BE696-560E-1696-05AE-3F3562EB445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74D2D1-6BFE-BDEB-031E-20CA27DC35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94BEF5-0739-D507-5E1F-9A85CDDA04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3CCBE-E688-46B9-BCCC-13F3C464FB07}" type="datetimeFigureOut">
              <a:rPr lang="en-US" smtClean="0"/>
              <a:t>10/20/2023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1E4ECE-C8CD-E71F-2B89-96D6F1531C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D35B26-39DA-38E5-5D71-18B1435EA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DE49D-53E3-4739-8F63-C70A8DCEBC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8457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83" b="12283"/>
          <a:stretch/>
        </p:blipFill>
        <p:spPr>
          <a:xfrm>
            <a:off x="1528" y="860"/>
            <a:ext cx="12188944" cy="685628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C5D6324-94ED-4B75-9C1A-15334914307E}"/>
              </a:ext>
            </a:extLst>
          </p:cNvPr>
          <p:cNvSpPr/>
          <p:nvPr userDrawn="1"/>
        </p:nvSpPr>
        <p:spPr>
          <a:xfrm>
            <a:off x="-1528" y="-860"/>
            <a:ext cx="12192000" cy="6858001"/>
          </a:xfrm>
          <a:prstGeom prst="rect">
            <a:avLst/>
          </a:prstGeom>
          <a:solidFill>
            <a:srgbClr val="00000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"/>
            </a:endParaRPr>
          </a:p>
        </p:txBody>
      </p:sp>
      <p:sp>
        <p:nvSpPr>
          <p:cNvPr id="6" name="TextBox 5"/>
          <p:cNvSpPr txBox="1"/>
          <p:nvPr userDrawn="1"/>
        </p:nvSpPr>
        <p:spPr>
          <a:xfrm>
            <a:off x="3936475" y="6481309"/>
            <a:ext cx="4319051" cy="276942"/>
          </a:xfrm>
          <a:prstGeom prst="rect">
            <a:avLst/>
          </a:prstGeom>
          <a:noFill/>
        </p:spPr>
        <p:txBody>
          <a:bodyPr wrap="square" lIns="121864" tIns="60932" rIns="121864" bIns="60932" rtlCol="0">
            <a:spAutoFit/>
          </a:bodyPr>
          <a:lstStyle/>
          <a:p>
            <a:pPr algn="ctr" defTabSz="1218570"/>
            <a:r>
              <a:rPr lang="en-US" sz="1000">
                <a:solidFill>
                  <a:schemeClr val="bg1"/>
                </a:solidFill>
                <a:latin typeface="Century Gothic" panose="020B0502020202020204" pitchFamily="34" charset="0"/>
              </a:rPr>
              <a:t>© Copyright 2019 The Kroger Co.</a:t>
            </a:r>
            <a:r>
              <a:rPr lang="en-US" sz="1000" baseline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1000">
                <a:solidFill>
                  <a:schemeClr val="bg1"/>
                </a:solidFill>
                <a:latin typeface="Century Gothic" panose="020B0502020202020204" pitchFamily="34" charset="0"/>
              </a:rPr>
              <a:t>Confidential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835105" y="4854124"/>
            <a:ext cx="5522976" cy="347472"/>
          </a:xfrm>
          <a:prstGeom prst="rect">
            <a:avLst/>
          </a:prstGeom>
        </p:spPr>
        <p:txBody>
          <a:bodyPr/>
          <a:lstStyle>
            <a:lvl1pPr>
              <a:defRPr kumimoji="0" lang="en-US" sz="900" b="1" i="0" u="none" strike="noStrike" kern="0" cap="all" spc="25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B0502020202020204" pitchFamily="34" charset="0"/>
                <a:ea typeface="Century Gothic" panose="020B0502020202020204" pitchFamily="34" charset="0"/>
                <a:cs typeface="Century Gothic" panose="020B0502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787878"/>
              </a:buClr>
              <a:buSzPct val="75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MONTH YEAR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835105" y="5220375"/>
            <a:ext cx="5522976" cy="347472"/>
          </a:xfrm>
          <a:prstGeom prst="rect">
            <a:avLst/>
          </a:prstGeom>
        </p:spPr>
        <p:txBody>
          <a:bodyPr anchor="ctr"/>
          <a:lstStyle>
            <a:lvl1pPr>
              <a:defRPr kumimoji="0" lang="en-US" sz="2800" b="1" i="0" u="none" strike="noStrike" kern="1200" cap="none" spc="-10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B0502020202020204" pitchFamily="34" charset="0"/>
                <a:ea typeface="Century Gothic" panose="020B0502020202020204" pitchFamily="34" charset="0"/>
                <a:cs typeface="Century Gothic" panose="020B0502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presentation title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835105" y="5586625"/>
            <a:ext cx="5522976" cy="347472"/>
          </a:xfrm>
          <a:prstGeom prst="rect">
            <a:avLst/>
          </a:prstGeom>
        </p:spPr>
        <p:txBody>
          <a:bodyPr/>
          <a:lstStyle>
            <a:lvl1pPr>
              <a:defRPr kumimoji="0" lang="en-US" sz="1400" b="0" i="1" u="none" strike="noStrike" kern="1200" cap="none" spc="-10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B0502020202020204" pitchFamily="34" charset="0"/>
                <a:ea typeface="Century Gothic" panose="020B0502020202020204" pitchFamily="34" charset="0"/>
                <a:cs typeface="Century Gothic" panose="020B0502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42346573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5" name="Object 4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0" y="1483409"/>
            <a:ext cx="12192000" cy="1219200"/>
          </a:xfrm>
          <a:solidFill>
            <a:srgbClr val="186FC3"/>
          </a:solidFill>
        </p:spPr>
        <p:txBody>
          <a:bodyPr lIns="365590" anchor="ctr">
            <a:normAutofit/>
          </a:bodyPr>
          <a:lstStyle>
            <a:lvl1pPr algn="l">
              <a:defRPr sz="4800" b="1">
                <a:solidFill>
                  <a:schemeClr val="bg1"/>
                </a:solidFill>
                <a:latin typeface="Century Gothic" panose="020B0502020202020204" pitchFamily="34" charset="0"/>
                <a:ea typeface="Roboto" pitchFamily="2" charset="0"/>
                <a:cs typeface="Century Gothic" panose="020B0502020202020204" pitchFamily="34" charset="0"/>
              </a:defRPr>
            </a:lvl1pPr>
          </a:lstStyle>
          <a:p>
            <a:r>
              <a:rPr lang="en-US"/>
              <a:t>Click to edit 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0" y="2703456"/>
            <a:ext cx="12192000" cy="731520"/>
          </a:xfrm>
          <a:prstGeom prst="rect">
            <a:avLst/>
          </a:prstGeom>
          <a:solidFill>
            <a:schemeClr val="bg1"/>
          </a:solidFill>
        </p:spPr>
        <p:txBody>
          <a:bodyPr lIns="365590" anchor="ctr">
            <a:normAutofit/>
          </a:bodyPr>
          <a:lstStyle>
            <a:lvl1pPr marL="0" indent="0" algn="l">
              <a:buNone/>
              <a:defRPr sz="2800">
                <a:solidFill>
                  <a:schemeClr val="bg1">
                    <a:lumMod val="65000"/>
                  </a:schemeClr>
                </a:solidFill>
                <a:latin typeface="Century Gothic" panose="020B0502020202020204" pitchFamily="34" charset="0"/>
                <a:ea typeface="Roboto" pitchFamily="2" charset="0"/>
                <a:cs typeface="Century Gothic" panose="020B0502020202020204" pitchFamily="34" charset="0"/>
              </a:defRPr>
            </a:lvl1pPr>
            <a:lvl2pPr marL="6092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5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78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1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64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56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4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42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presenters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E16EA30-33C8-488C-A1DF-698645812F11}"/>
              </a:ext>
            </a:extLst>
          </p:cNvPr>
          <p:cNvSpPr/>
          <p:nvPr userDrawn="1"/>
        </p:nvSpPr>
        <p:spPr>
          <a:xfrm>
            <a:off x="0" y="6359079"/>
            <a:ext cx="2711958" cy="343754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 anchorCtr="0"/>
          <a:lstStyle/>
          <a:p>
            <a:pPr algn="ctr"/>
            <a:endParaRPr lang="en-US" sz="140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949680A-371D-4B26-BC38-ECB7ECC06F0E}"/>
              </a:ext>
            </a:extLst>
          </p:cNvPr>
          <p:cNvSpPr txBox="1"/>
          <p:nvPr userDrawn="1"/>
        </p:nvSpPr>
        <p:spPr>
          <a:xfrm>
            <a:off x="0" y="6463888"/>
            <a:ext cx="2492883" cy="276942"/>
          </a:xfrm>
          <a:prstGeom prst="rect">
            <a:avLst/>
          </a:prstGeom>
          <a:noFill/>
        </p:spPr>
        <p:txBody>
          <a:bodyPr wrap="square" lIns="121864" tIns="60932" rIns="121864" bIns="60932" rtlCol="0" anchor="ctr">
            <a:spAutoFit/>
          </a:bodyPr>
          <a:lstStyle>
            <a:defPPr>
              <a:defRPr lang="en-US"/>
            </a:defPPr>
            <a:lvl1pPr defTabSz="609267">
              <a:defRPr sz="1000">
                <a:solidFill>
                  <a:srgbClr val="0083CA"/>
                </a:solidFill>
                <a:cs typeface="Arial"/>
              </a:defRPr>
            </a:lvl1pPr>
          </a:lstStyle>
          <a:p>
            <a:pPr lvl="0"/>
            <a:fld id="{0AA716F7-135B-DE45-B554-A34C6C1FD20F}" type="slidenum">
              <a:rPr lang="en-US" smtClean="0">
                <a:latin typeface="Century Gothic" panose="020B0502020202020204" pitchFamily="34" charset="0"/>
              </a:rPr>
              <a:pPr lvl="0"/>
              <a:t>‹#›</a:t>
            </a:fld>
            <a:r>
              <a:rPr lang="en-US">
                <a:latin typeface="Century Gothic" panose="020B0502020202020204" pitchFamily="34" charset="0"/>
              </a:rPr>
              <a:t> | ©2021  </a:t>
            </a:r>
          </a:p>
        </p:txBody>
      </p:sp>
    </p:spTree>
    <p:extLst>
      <p:ext uri="{BB962C8B-B14F-4D97-AF65-F5344CB8AC3E}">
        <p14:creationId xmlns:p14="http://schemas.microsoft.com/office/powerpoint/2010/main" val="23284997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663" imgH="659" progId="TCLayout.ActiveDocument.1">
                  <p:embed/>
                </p:oleObj>
              </mc:Choice>
              <mc:Fallback>
                <p:oleObj name="think-cell Slide" r:id="rId3" imgW="663" imgH="659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itle 1">
            <a:extLst>
              <a:ext uri="{FF2B5EF4-FFF2-40B4-BE49-F238E27FC236}">
                <a16:creationId xmlns:a16="http://schemas.microsoft.com/office/drawing/2014/main" id="{A26C9D41-60D9-41FE-9AAF-2F9656DD4B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</p:spPr>
        <p:txBody>
          <a:bodyPr anchor="ctr"/>
          <a:lstStyle>
            <a:lvl1pPr>
              <a:defRPr sz="4000">
                <a:latin typeface="Century Gothic" panose="020B0502020202020204" pitchFamily="34" charset="0"/>
              </a:defRPr>
            </a:lvl1pPr>
          </a:lstStyle>
          <a:p>
            <a:r>
              <a:rPr lang="en-US" sz="4000" i="1"/>
              <a:t>Click to edit section title</a:t>
            </a:r>
          </a:p>
        </p:txBody>
      </p:sp>
    </p:spTree>
    <p:extLst>
      <p:ext uri="{BB962C8B-B14F-4D97-AF65-F5344CB8AC3E}">
        <p14:creationId xmlns:p14="http://schemas.microsoft.com/office/powerpoint/2010/main" val="176230182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Summary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495904" y="840597"/>
            <a:ext cx="11247120" cy="4572000"/>
          </a:xfrm>
          <a:prstGeom prst="rect">
            <a:avLst/>
          </a:prstGeom>
        </p:spPr>
        <p:txBody>
          <a:bodyPr/>
          <a:lstStyle>
            <a:lvl1pPr>
              <a:defRPr kumimoji="0" lang="en-US" sz="1200" b="0" i="0" u="none" strike="noStrike" kern="120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5281885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663" imgH="659" progId="TCLayout.ActiveDocument.1">
                  <p:embed/>
                </p:oleObj>
              </mc:Choice>
              <mc:Fallback>
                <p:oleObj name="think-cell Slide" r:id="rId3" imgW="663" imgH="659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1718114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/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106816522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663" imgH="659" progId="TCLayout.ActiveDocument.1">
                  <p:embed/>
                </p:oleObj>
              </mc:Choice>
              <mc:Fallback>
                <p:oleObj name="think-cell Slide" r:id="rId3" imgW="663" imgH="659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95904" y="154079"/>
            <a:ext cx="11242525" cy="53301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498929" y="687094"/>
            <a:ext cx="11247120" cy="3048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359091735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663" imgH="659" progId="TCLayout.ActiveDocument.1">
                  <p:embed/>
                </p:oleObj>
              </mc:Choice>
              <mc:Fallback>
                <p:oleObj name="think-cell Slide" r:id="rId3" imgW="663" imgH="659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95904" y="154079"/>
            <a:ext cx="11242525" cy="53301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498929" y="687094"/>
            <a:ext cx="11247120" cy="3048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503656" y="1346601"/>
            <a:ext cx="5394960" cy="356616"/>
          </a:xfrm>
          <a:prstGeom prst="rect">
            <a:avLst/>
          </a:prstGeom>
          <a:solidFill>
            <a:schemeClr val="tx2"/>
          </a:solidFill>
        </p:spPr>
        <p:txBody>
          <a:bodyPr anchor="ctr"/>
          <a:lstStyle>
            <a:lvl1pPr>
              <a:defRPr kumimoji="0" lang="en-US" sz="1200" b="1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Edit Master text styles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quarter" idx="12"/>
          </p:nvPr>
        </p:nvSpPr>
        <p:spPr>
          <a:xfrm>
            <a:off x="6343469" y="1346601"/>
            <a:ext cx="5394960" cy="356616"/>
          </a:xfrm>
          <a:prstGeom prst="rect">
            <a:avLst/>
          </a:prstGeom>
          <a:solidFill>
            <a:schemeClr val="tx2"/>
          </a:solidFill>
        </p:spPr>
        <p:txBody>
          <a:bodyPr anchor="ctr"/>
          <a:lstStyle>
            <a:lvl1pPr>
              <a:defRPr kumimoji="0" lang="en-US" sz="1200" b="1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4753750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ver Slide - Strawberri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9D80C1F-619E-BF4F-A671-869357982C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60495" y="3659345"/>
            <a:ext cx="5965371" cy="994311"/>
          </a:xfrm>
        </p:spPr>
        <p:txBody>
          <a:bodyPr anchor="b">
            <a:noAutofit/>
          </a:bodyPr>
          <a:lstStyle>
            <a:lvl1pPr algn="l">
              <a:defRPr sz="48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/>
              <a:t>Appendix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AA4065-9A36-1F4E-9277-D149C33E967B}"/>
              </a:ext>
            </a:extLst>
          </p:cNvPr>
          <p:cNvSpPr txBox="1"/>
          <p:nvPr userDrawn="1"/>
        </p:nvSpPr>
        <p:spPr>
          <a:xfrm>
            <a:off x="2688336" y="-886968"/>
            <a:ext cx="184731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1116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864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307EF-E135-780D-A2A3-9CF48F1EB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76AD4E-E26E-94BE-E714-A6A65B0F09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3EEE08-4C5D-7DA1-C2C5-D675C52D19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3CCBE-E688-46B9-BCCC-13F3C464FB07}" type="datetimeFigureOut">
              <a:rPr lang="en-US" smtClean="0"/>
              <a:t>10/20/2023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6D05CF-4B23-5647-D040-97B01F491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5E73EB-B25C-40F5-DCF1-4CDDA3F738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DE49D-53E3-4739-8F63-C70A8DCEBC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74085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Slide - Ap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4DB6933-5718-1142-8A08-68C8970436D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28813806-C151-244B-A48C-55537C65E38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825855" y="3659345"/>
            <a:ext cx="5965371" cy="994311"/>
          </a:xfrm>
        </p:spPr>
        <p:txBody>
          <a:bodyPr anchor="b">
            <a:noAutofit/>
          </a:bodyPr>
          <a:lstStyle>
            <a:lvl1pPr algn="l">
              <a:defRPr sz="60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/>
              <a:t>Title Here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618A5328-C43E-0E47-94BC-97EE34F2AAF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825857" y="4747936"/>
            <a:ext cx="5965372" cy="497112"/>
          </a:xfrm>
          <a:prstGeom prst="rect">
            <a:avLst/>
          </a:prstGeom>
        </p:spPr>
        <p:txBody>
          <a:bodyPr lIns="89038" tIns="45718" rIns="89038" bIns="45718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2pPr marL="443221" indent="0" algn="ctr">
              <a:buNone/>
              <a:defRPr sz="2000"/>
            </a:lvl2pPr>
            <a:lvl3pPr marL="887554" indent="0" algn="ctr">
              <a:buNone/>
              <a:defRPr sz="1900"/>
            </a:lvl3pPr>
            <a:lvl4pPr marL="1331209" indent="0" algn="ctr">
              <a:buNone/>
              <a:defRPr sz="1600"/>
            </a:lvl4pPr>
            <a:lvl5pPr marL="1775302" indent="0" algn="ctr">
              <a:buNone/>
              <a:defRPr sz="1600"/>
            </a:lvl5pPr>
            <a:lvl6pPr marL="2218743" indent="0" algn="ctr">
              <a:buNone/>
              <a:defRPr sz="1600"/>
            </a:lvl6pPr>
            <a:lvl7pPr marL="2662023" indent="0" algn="ctr">
              <a:buNone/>
              <a:defRPr sz="1600"/>
            </a:lvl7pPr>
            <a:lvl8pPr marL="3105720" indent="0" algn="ctr">
              <a:buNone/>
              <a:defRPr sz="1600"/>
            </a:lvl8pPr>
            <a:lvl9pPr marL="3549662" indent="0" algn="ctr">
              <a:buNone/>
              <a:defRPr sz="1600"/>
            </a:lvl9pPr>
          </a:lstStyle>
          <a:p>
            <a:r>
              <a:rPr lang="en-US"/>
              <a:t>Date or Subtitle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CFA50E0-A4BF-8445-84FA-7107E35B867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825855" y="1484320"/>
            <a:ext cx="3835400" cy="204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50773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F984491-18BA-6348-B277-BE1ECAEA90F4}"/>
              </a:ext>
            </a:extLst>
          </p:cNvPr>
          <p:cNvSpPr/>
          <p:nvPr userDrawn="1"/>
        </p:nvSpPr>
        <p:spPr>
          <a:xfrm>
            <a:off x="0" y="-7290"/>
            <a:ext cx="12192000" cy="9298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F110B579-9CE7-1943-ADD7-D1E1CA58FF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509" y="0"/>
            <a:ext cx="10848325" cy="922593"/>
          </a:xfrm>
          <a:prstGeom prst="rect">
            <a:avLst/>
          </a:prstGeom>
        </p:spPr>
        <p:txBody>
          <a:bodyPr vert="horz" lIns="89038" tIns="45718" rIns="89038" bIns="45718" rtlCol="0" anchor="ctr">
            <a:no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BAC27A4-F5D7-8649-BDEC-246515A1EB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3213" y="1133475"/>
            <a:ext cx="10944225" cy="4637088"/>
          </a:xfrm>
          <a:prstGeom prst="rect">
            <a:avLst/>
          </a:prstGeom>
        </p:spPr>
        <p:txBody>
          <a:bodyPr/>
          <a:lstStyle>
            <a:lvl1pPr>
              <a:defRPr b="1"/>
            </a:lvl1pPr>
            <a:lvl2pPr>
              <a:defRPr b="1">
                <a:solidFill>
                  <a:schemeClr val="accent1"/>
                </a:solidFill>
              </a:defRPr>
            </a:lvl2pPr>
            <a:lvl3pPr>
              <a:defRPr b="1">
                <a:solidFill>
                  <a:schemeClr val="accent1"/>
                </a:solidFill>
              </a:defRPr>
            </a:lvl3pPr>
            <a:lvl4pPr>
              <a:defRPr b="1">
                <a:solidFill>
                  <a:schemeClr val="accent1"/>
                </a:solidFill>
              </a:defRPr>
            </a:lvl4pPr>
            <a:lvl5pPr>
              <a:defRPr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4641555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7C45183-CC7B-9D47-B0E5-811624746B22}"/>
              </a:ext>
            </a:extLst>
          </p:cNvPr>
          <p:cNvSpPr/>
          <p:nvPr userDrawn="1"/>
        </p:nvSpPr>
        <p:spPr>
          <a:xfrm>
            <a:off x="0" y="-14582"/>
            <a:ext cx="5476064" cy="603341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F110B579-9CE7-1943-ADD7-D1E1CA58FF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883" y="0"/>
            <a:ext cx="4020297" cy="6018835"/>
          </a:xfrm>
          <a:prstGeom prst="rect">
            <a:avLst/>
          </a:prstGeom>
        </p:spPr>
        <p:txBody>
          <a:bodyPr vert="horz" lIns="89038" tIns="45718" rIns="89038" bIns="45718" rtlCol="0" anchor="ctr">
            <a:no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BAC27A4-F5D7-8649-BDEC-246515A1EB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08618" y="966651"/>
            <a:ext cx="6048421" cy="4568780"/>
          </a:xfrm>
          <a:prstGeom prst="rect">
            <a:avLst/>
          </a:prstGeom>
        </p:spPr>
        <p:txBody>
          <a:bodyPr/>
          <a:lstStyle>
            <a:lvl1pPr>
              <a:defRPr b="1"/>
            </a:lvl1pPr>
            <a:lvl2pPr>
              <a:defRPr b="1"/>
            </a:lvl2pPr>
            <a:lvl3pPr>
              <a:defRPr b="1"/>
            </a:lvl3pPr>
            <a:lvl4pPr>
              <a:defRPr b="1"/>
            </a:lvl4pPr>
            <a:lvl5pPr>
              <a:defRPr b="1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517947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93E11-B7EF-D58F-133A-459B509A3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8B3E1D-C3DD-47C9-0EDE-C99E085463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6E1A58-8956-9EF0-E474-EA6DAFDA01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3CCBE-E688-46B9-BCCC-13F3C464FB07}" type="datetimeFigureOut">
              <a:rPr lang="en-US" smtClean="0"/>
              <a:t>10/20/2023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599C91-4AB8-A9E7-BE54-81D7D75879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3EB3E3-6A11-30AD-B810-AACAB30B2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DE49D-53E3-4739-8F63-C70A8DCEBC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1692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1505E-1660-702D-ECBD-9E5B5471F7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D79375-4170-3D8D-6660-1513B9930B4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FAA1FD-8B56-C705-DE02-EAF03160F1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8C8C1E-2476-59BD-72AF-E4A16B259B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3CCBE-E688-46B9-BCCC-13F3C464FB07}" type="datetimeFigureOut">
              <a:rPr lang="en-US" smtClean="0"/>
              <a:t>10/20/2023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3C8CC2-B23D-ED21-C594-16C8211509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70A59D-4998-FDB9-19A7-AD6A25368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DE49D-53E3-4739-8F63-C70A8DCEBC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405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88279-252C-A18A-7A98-156B4756F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A4F897-1C41-6EDA-F3BD-F32753E42B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D7069B-FE31-75FF-B21E-5B1C96D714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5E8459F-3D42-FDB7-2FC8-D8099E35D4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8D03F46-110A-51A1-FBEA-6D63055E54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D4B3A59-F7D8-0C76-8A70-46F54FDA08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3CCBE-E688-46B9-BCCC-13F3C464FB07}" type="datetimeFigureOut">
              <a:rPr lang="en-US" smtClean="0"/>
              <a:t>10/20/2023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55DF2A1-0F45-C220-9B8B-C8BD6B4DE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4F04C19-A835-8403-B380-F1FBAC70A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DE49D-53E3-4739-8F63-C70A8DCEBC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3988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AEFE1-3391-E6A7-F439-562B887725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BB97959-31A9-72F3-CFDF-B6E6C5CD41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3CCBE-E688-46B9-BCCC-13F3C464FB07}" type="datetimeFigureOut">
              <a:rPr lang="en-US" smtClean="0"/>
              <a:t>10/20/2023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BA3D67-692E-0E0C-C175-37FF6F8658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D4393E-7790-F916-C9EE-C70ADC5178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DE49D-53E3-4739-8F63-C70A8DCEBC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18841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0EC964B-AA4F-680D-628F-0EDA6C8F9B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3CCBE-E688-46B9-BCCC-13F3C464FB07}" type="datetimeFigureOut">
              <a:rPr lang="en-US" smtClean="0"/>
              <a:t>10/20/2023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05CEE7A-6AFF-0776-C6F6-66EAFB1813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06021C-1242-1D99-84F0-28FAD88248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DE49D-53E3-4739-8F63-C70A8DCEBC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9275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9BAE6C-B4B2-CBA6-7199-903751A82F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16CA0-0A6E-8F81-39A0-82947AAC37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E8D99E-8AC6-7785-6239-AA7BC46EE4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788CB3-FA0C-6649-36B2-6AC62F47DE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3CCBE-E688-46B9-BCCC-13F3C464FB07}" type="datetimeFigureOut">
              <a:rPr lang="en-US" smtClean="0"/>
              <a:t>10/20/2023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6F6E7C-1075-5AC0-90A7-91D8792D51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A210E4-CC3E-7805-F704-0CAC84922E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DE49D-53E3-4739-8F63-C70A8DCEBC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0060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3AF3F0-87A2-8FD4-B735-59FB233765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3BE75C7-7881-5E8A-9733-09289ECD8E6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7E844A-F6A1-60F2-AE8E-B224315888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353470-70FF-05CA-21D5-E2A628E6A0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3CCBE-E688-46B9-BCCC-13F3C464FB07}" type="datetimeFigureOut">
              <a:rPr lang="en-US" smtClean="0"/>
              <a:t>10/20/2023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34F3B3-4C5B-2A8D-18A8-BE5A746F8A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EFFD97-247B-3DE6-C809-3075B23165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DE49D-53E3-4739-8F63-C70A8DCEBC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9344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ags" Target="../tags/tag1.xml"/><Relationship Id="rId18" Type="http://schemas.microsoft.com/office/2007/relationships/hdphoto" Target="../media/hdphoto1.wdp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17" Type="http://schemas.openxmlformats.org/officeDocument/2006/relationships/image" Target="../media/image3.png"/><Relationship Id="rId2" Type="http://schemas.openxmlformats.org/officeDocument/2006/relationships/slideLayout" Target="../slideLayouts/slideLayout13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oleObject" Target="../embeddings/oleObject1.bin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D9033B5-BFCE-6ACC-3200-D1F1BB6351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14B6CE-E74D-8C9B-8D2A-F0CAE2F113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470502-99DB-550F-90BC-91435AB733A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F3CCBE-E688-46B9-BCCC-13F3C464FB07}" type="datetimeFigureOut">
              <a:rPr lang="en-US" smtClean="0"/>
              <a:t>10/20/2023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256642-1896-6E8D-4558-FA332A423B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EB43B8-A1A4-99CD-684A-088F1DFAF5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DDE49D-53E3-4739-8F63-C70A8DCEBC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9387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Object 10" hidden="1"/>
          <p:cNvGraphicFramePr>
            <a:graphicFrameLocks noChangeAspect="1"/>
          </p:cNvGraphicFramePr>
          <p:nvPr>
            <p:custDataLst>
              <p:tags r:id="rId13"/>
            </p:custDataLst>
            <p:extLst>
              <p:ext uri="{D42A27DB-BD31-4B8C-83A1-F6EECF244321}">
                <p14:modId xmlns:p14="http://schemas.microsoft.com/office/powerpoint/2010/main" val="25746703"/>
              </p:ext>
            </p:extLst>
          </p:nvPr>
        </p:nvGraphicFramePr>
        <p:xfrm>
          <a:off x="2017" y="1592"/>
          <a:ext cx="20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4" imgW="360" imgH="360" progId="TCLayout.ActiveDocument.1">
                  <p:embed/>
                </p:oleObj>
              </mc:Choice>
              <mc:Fallback>
                <p:oleObj name="think-cell Slide" r:id="rId14" imgW="360" imgH="360" progId="TCLayout.ActiveDocument.1">
                  <p:embed/>
                  <p:pic>
                    <p:nvPicPr>
                      <p:cNvPr id="11" name="Object 10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17" y="1592"/>
                        <a:ext cx="2016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5904" y="154079"/>
            <a:ext cx="11242525" cy="533015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0" y="6463888"/>
            <a:ext cx="2492883" cy="276942"/>
          </a:xfrm>
          <a:prstGeom prst="rect">
            <a:avLst/>
          </a:prstGeom>
          <a:noFill/>
        </p:spPr>
        <p:txBody>
          <a:bodyPr wrap="square" lIns="121864" tIns="60932" rIns="121864" bIns="60932" rtlCol="0" anchor="ctr">
            <a:spAutoFit/>
          </a:bodyPr>
          <a:lstStyle>
            <a:defPPr>
              <a:defRPr lang="en-US"/>
            </a:defPPr>
            <a:lvl1pPr defTabSz="609267">
              <a:defRPr sz="1000">
                <a:solidFill>
                  <a:srgbClr val="0083CA"/>
                </a:solidFill>
                <a:cs typeface="Arial"/>
              </a:defRPr>
            </a:lvl1pPr>
          </a:lstStyle>
          <a:p>
            <a:pPr lvl="0"/>
            <a:fld id="{0AA716F7-135B-DE45-B554-A34C6C1FD20F}" type="slidenum">
              <a:rPr lang="en-US" smtClean="0">
                <a:solidFill>
                  <a:schemeClr val="accent2"/>
                </a:solidFill>
                <a:latin typeface="Century Gothic" panose="020B0502020202020204" pitchFamily="34" charset="0"/>
              </a:rPr>
              <a:pPr lvl="0"/>
              <a:t>‹#›</a:t>
            </a:fld>
            <a:r>
              <a:rPr lang="en-US" dirty="0">
                <a:solidFill>
                  <a:schemeClr val="accent2"/>
                </a:solidFill>
                <a:latin typeface="Century Gothic" panose="020B0502020202020204" pitchFamily="34" charset="0"/>
              </a:rPr>
              <a:t> | ©2023  </a:t>
            </a:r>
          </a:p>
        </p:txBody>
      </p:sp>
      <p:pic>
        <p:nvPicPr>
          <p:cNvPr id="1028" name="Picture 4" descr="Our Brand - The Kroger Co.">
            <a:extLst>
              <a:ext uri="{FF2B5EF4-FFF2-40B4-BE49-F238E27FC236}">
                <a16:creationId xmlns:a16="http://schemas.microsoft.com/office/drawing/2014/main" id="{DF7136F9-6E99-4D27-BF08-7034546D987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06976" y="6512042"/>
            <a:ext cx="913028" cy="276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2D23678-726F-41BB-83B4-67EBD566B6D7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4167" b="90885" l="7930" r="93833">
                        <a14:foregroundMark x1="8076" y1="32813" x2="8223" y2="45052"/>
                        <a14:foregroundMark x1="28047" y1="42969" x2="28194" y2="54167"/>
                        <a14:foregroundMark x1="39354" y1="42448" x2="38913" y2="47656"/>
                        <a14:foregroundMark x1="71659" y1="44792" x2="71953" y2="49219"/>
                        <a14:foregroundMark x1="87812" y1="48958" x2="87812" y2="55729"/>
                        <a14:foregroundMark x1="93833" y1="39583" x2="93833" y2="39583"/>
                        <a14:foregroundMark x1="31131" y1="4427" x2="31131" y2="4427"/>
                        <a14:foregroundMark x1="55947" y1="90885" x2="55947" y2="9088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401765" y="185744"/>
            <a:ext cx="767236" cy="432627"/>
          </a:xfrm>
          <a:prstGeom prst="rect">
            <a:avLst/>
          </a:prstGeom>
        </p:spPr>
      </p:pic>
      <p:sp>
        <p:nvSpPr>
          <p:cNvPr id="9" name="Rectangle 4">
            <a:extLst>
              <a:ext uri="{FF2B5EF4-FFF2-40B4-BE49-F238E27FC236}">
                <a16:creationId xmlns:a16="http://schemas.microsoft.com/office/drawing/2014/main" id="{1C5341A8-7152-4440-8424-C8F418F98469}"/>
              </a:ext>
            </a:extLst>
          </p:cNvPr>
          <p:cNvSpPr/>
          <p:nvPr userDrawn="1"/>
        </p:nvSpPr>
        <p:spPr>
          <a:xfrm>
            <a:off x="-2" y="2"/>
            <a:ext cx="12192003" cy="18574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1219169">
              <a:defRPr sz="2400">
                <a:solidFill>
                  <a:srgbClr val="FFFFFF"/>
                </a:solid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882811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1218570" rtl="0" eaLnBrk="1" latinLnBrk="0" hangingPunct="1">
        <a:spcBef>
          <a:spcPct val="0"/>
        </a:spcBef>
        <a:buNone/>
        <a:defRPr lang="en-US" sz="2000" b="1" kern="1200" cap="none" baseline="0" noProof="0">
          <a:solidFill>
            <a:schemeClr val="tx2"/>
          </a:solidFill>
          <a:latin typeface="Century Gothic" panose="020B0502020202020204" pitchFamily="34" charset="0"/>
          <a:ea typeface="+mj-ea"/>
          <a:cs typeface="+mj-cs"/>
        </a:defRPr>
      </a:lvl1pPr>
    </p:titleStyle>
    <p:bodyStyle>
      <a:lvl1pPr marL="0" indent="0" algn="l" defTabSz="1218570" rtl="0" eaLnBrk="1" latinLnBrk="0" hangingPunct="1">
        <a:spcBef>
          <a:spcPct val="20000"/>
        </a:spcBef>
        <a:buFontTx/>
        <a:buNone/>
        <a:defRPr sz="2000" b="1" kern="1200">
          <a:solidFill>
            <a:srgbClr val="000000"/>
          </a:solidFill>
          <a:latin typeface="+mn-lt"/>
          <a:ea typeface="+mn-ea"/>
          <a:cs typeface="+mn-cs"/>
        </a:defRPr>
      </a:lvl1pPr>
      <a:lvl2pPr marL="609267" indent="-304632" algn="l" defTabSz="1218570" rtl="0" eaLnBrk="1" latinLnBrk="0" hangingPunct="1">
        <a:spcBef>
          <a:spcPct val="20000"/>
        </a:spcBef>
        <a:buClr>
          <a:srgbClr val="002060"/>
        </a:buClr>
        <a:buFont typeface="Arial" pitchFamily="34" charset="0"/>
        <a:buChar char="•"/>
        <a:defRPr sz="2000" kern="1200">
          <a:solidFill>
            <a:srgbClr val="000000"/>
          </a:solidFill>
          <a:latin typeface="+mn-lt"/>
          <a:ea typeface="+mn-ea"/>
          <a:cs typeface="+mn-cs"/>
        </a:defRPr>
      </a:lvl2pPr>
      <a:lvl3pPr marL="1218570" indent="-304632" algn="l" defTabSz="1218570" rtl="0" eaLnBrk="1" latinLnBrk="0" hangingPunct="1">
        <a:spcBef>
          <a:spcPct val="20000"/>
        </a:spcBef>
        <a:buClr>
          <a:srgbClr val="002060"/>
        </a:buClr>
        <a:buFont typeface="Courier New" panose="02070309020205020404" pitchFamily="49" charset="0"/>
        <a:buChar char="o"/>
        <a:defRPr sz="2000" kern="1200">
          <a:solidFill>
            <a:srgbClr val="000000"/>
          </a:solidFill>
          <a:latin typeface="+mn-lt"/>
          <a:ea typeface="+mn-ea"/>
          <a:cs typeface="+mn-cs"/>
        </a:defRPr>
      </a:lvl3pPr>
      <a:lvl4pPr marL="1834185" indent="-310983" algn="l" defTabSz="1218570" rtl="0" eaLnBrk="1" latinLnBrk="0" hangingPunct="1">
        <a:spcBef>
          <a:spcPct val="20000"/>
        </a:spcBef>
        <a:buClr>
          <a:srgbClr val="002060"/>
        </a:buClr>
        <a:buFont typeface="Arial" pitchFamily="34" charset="0"/>
        <a:buChar char="–"/>
        <a:defRPr sz="2000" kern="1200">
          <a:solidFill>
            <a:srgbClr val="000000"/>
          </a:solidFill>
          <a:latin typeface="+mn-lt"/>
          <a:ea typeface="+mn-ea"/>
          <a:cs typeface="+mn-cs"/>
        </a:defRPr>
      </a:lvl4pPr>
      <a:lvl5pPr marL="2743889" indent="-306751" algn="l" defTabSz="1218570" rtl="0" eaLnBrk="1" latinLnBrk="0" hangingPunct="1">
        <a:spcBef>
          <a:spcPct val="20000"/>
        </a:spcBef>
        <a:buClr>
          <a:srgbClr val="002060"/>
        </a:buClr>
        <a:buFont typeface="Arial" pitchFamily="34" charset="0"/>
        <a:buChar char="–"/>
        <a:defRPr sz="2000" kern="1200">
          <a:solidFill>
            <a:srgbClr val="000000"/>
          </a:solidFill>
          <a:latin typeface="+mn-lt"/>
          <a:ea typeface="+mn-ea"/>
          <a:cs typeface="+mn-cs"/>
        </a:defRPr>
      </a:lvl5pPr>
      <a:lvl6pPr marL="3351036" indent="-304632" algn="l" defTabSz="12185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0328" indent="-304632" algn="l" defTabSz="12185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69606" indent="-304632" algn="l" defTabSz="12185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78884" indent="-304632" algn="l" defTabSz="12185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267" algn="l" defTabSz="1218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570" algn="l" defTabSz="1218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7848" algn="l" defTabSz="1218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138" algn="l" defTabSz="1218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6404" algn="l" defTabSz="1218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5671" algn="l" defTabSz="1218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4960" algn="l" defTabSz="1218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4239" algn="l" defTabSz="1218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>
          <p15:clr>
            <a:srgbClr val="F26B43"/>
          </p15:clr>
        </p15:guide>
        <p15:guide id="2" pos="7392">
          <p15:clr>
            <a:srgbClr val="F26B43"/>
          </p15:clr>
        </p15:guide>
        <p15:guide id="3" pos="312">
          <p15:clr>
            <a:srgbClr val="F26B43"/>
          </p15:clr>
        </p15:guide>
        <p15:guide id="4" orient="horz" pos="2160">
          <p15:clr>
            <a:srgbClr val="F26B43"/>
          </p15:clr>
        </p15:guide>
        <p15:guide id="5" orient="horz" pos="528">
          <p15:clr>
            <a:srgbClr val="F26B43"/>
          </p15:clr>
        </p15:guide>
        <p15:guide id="6" orient="horz" pos="3816">
          <p15:clr>
            <a:srgbClr val="F26B43"/>
          </p15:clr>
        </p15:guide>
        <p15:guide id="7" orient="horz" pos="96">
          <p15:clr>
            <a:srgbClr val="F26B43"/>
          </p15:clr>
        </p15:guide>
        <p15:guide id="8" orient="horz" pos="432">
          <p15:clr>
            <a:srgbClr val="F26B43"/>
          </p15:clr>
        </p15:guide>
        <p15:guide id="9" orient="horz" pos="720">
          <p15:clr>
            <a:srgbClr val="F26B43"/>
          </p15:clr>
        </p15:guide>
        <p15:guide id="10" orient="horz" pos="81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ACB235F-C0C1-480C-9661-312FD1B98466}"/>
              </a:ext>
            </a:extLst>
          </p:cNvPr>
          <p:cNvSpPr txBox="1">
            <a:spLocks/>
          </p:cNvSpPr>
          <p:nvPr/>
        </p:nvSpPr>
        <p:spPr>
          <a:xfrm>
            <a:off x="5724764" y="3250559"/>
            <a:ext cx="3405139" cy="1629544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txBody>
          <a:bodyPr vert="horz" lIns="89038" tIns="45718" rIns="89038" bIns="45718" rtlCol="0" anchor="b">
            <a:noAutofit/>
          </a:bodyPr>
          <a:lstStyle>
            <a:lvl1pPr algn="l" defTabSz="8875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baseline="0">
                <a:solidFill>
                  <a:schemeClr val="bg1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marL="0" marR="0" lvl="0" indent="0" algn="l" defTabSz="887554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OIS2 Platform - </a:t>
            </a:r>
            <a:r>
              <a:rPr lang="en-US" sz="3200" dirty="0" err="1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SingleStore</a:t>
            </a:r>
            <a:r>
              <a:rPr lang="en-US" sz="3200" dirty="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Cluster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entury Gothic" panose="020B0502020202020204" pitchFamily="34" charset="0"/>
              <a:ea typeface="+mj-ea"/>
              <a:cs typeface="+mj-cs"/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4B65267A-A343-F3D5-4AD8-716B3AC2AB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30607" y="4747936"/>
            <a:ext cx="5965372" cy="497112"/>
          </a:xfrm>
        </p:spPr>
        <p:txBody>
          <a:bodyPr/>
          <a:lstStyle/>
          <a:p>
            <a:r>
              <a:rPr lang="en-US" dirty="0"/>
              <a:t>10-18-2023</a:t>
            </a:r>
          </a:p>
        </p:txBody>
      </p:sp>
    </p:spTree>
    <p:extLst>
      <p:ext uri="{BB962C8B-B14F-4D97-AF65-F5344CB8AC3E}">
        <p14:creationId xmlns:p14="http://schemas.microsoft.com/office/powerpoint/2010/main" val="9054575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8F7AFB9A-7364-478C-B48B-8523CDD9AE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2" name="Freeform: Shape 21">
            <a:extLst>
              <a:ext uri="{FF2B5EF4-FFF2-40B4-BE49-F238E27FC236}">
                <a16:creationId xmlns:a16="http://schemas.microsoft.com/office/drawing/2014/main" id="{36678033-86B6-40E6-BE90-78D8ED4E3A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6096002" cy="6858000"/>
          </a:xfrm>
          <a:custGeom>
            <a:avLst/>
            <a:gdLst>
              <a:gd name="connsiteX0" fmla="*/ 0 w 6096002"/>
              <a:gd name="connsiteY0" fmla="*/ 0 h 6858000"/>
              <a:gd name="connsiteX1" fmla="*/ 4885967 w 6096002"/>
              <a:gd name="connsiteY1" fmla="*/ 0 h 6858000"/>
              <a:gd name="connsiteX2" fmla="*/ 4946007 w 6096002"/>
              <a:gd name="connsiteY2" fmla="*/ 69271 h 6858000"/>
              <a:gd name="connsiteX3" fmla="*/ 6096002 w 6096002"/>
              <a:gd name="connsiteY3" fmla="*/ 3429000 h 6858000"/>
              <a:gd name="connsiteX4" fmla="*/ 4946007 w 6096002"/>
              <a:gd name="connsiteY4" fmla="*/ 6788730 h 6858000"/>
              <a:gd name="connsiteX5" fmla="*/ 4885967 w 6096002"/>
              <a:gd name="connsiteY5" fmla="*/ 6858000 h 6858000"/>
              <a:gd name="connsiteX6" fmla="*/ 0 w 609600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2" h="6858000">
                <a:moveTo>
                  <a:pt x="0" y="0"/>
                </a:moveTo>
                <a:lnTo>
                  <a:pt x="4885967" y="0"/>
                </a:lnTo>
                <a:lnTo>
                  <a:pt x="4946007" y="69271"/>
                </a:lnTo>
                <a:cubicBezTo>
                  <a:pt x="5656533" y="929100"/>
                  <a:pt x="6096002" y="2116944"/>
                  <a:pt x="6096002" y="3429000"/>
                </a:cubicBezTo>
                <a:cubicBezTo>
                  <a:pt x="6096002" y="4741056"/>
                  <a:pt x="5656533" y="5928900"/>
                  <a:pt x="4946007" y="6788730"/>
                </a:cubicBezTo>
                <a:lnTo>
                  <a:pt x="4885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4" name="Freeform: Shape 23">
            <a:extLst>
              <a:ext uri="{FF2B5EF4-FFF2-40B4-BE49-F238E27FC236}">
                <a16:creationId xmlns:a16="http://schemas.microsoft.com/office/drawing/2014/main" id="{D2542E1A-076E-4A34-BB67-2BF961754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85370" cy="6858000"/>
          </a:xfrm>
          <a:custGeom>
            <a:avLst/>
            <a:gdLst>
              <a:gd name="connsiteX0" fmla="*/ 0 w 6085370"/>
              <a:gd name="connsiteY0" fmla="*/ 0 h 6858000"/>
              <a:gd name="connsiteX1" fmla="*/ 4875335 w 6085370"/>
              <a:gd name="connsiteY1" fmla="*/ 0 h 6858000"/>
              <a:gd name="connsiteX2" fmla="*/ 4935375 w 6085370"/>
              <a:gd name="connsiteY2" fmla="*/ 69271 h 6858000"/>
              <a:gd name="connsiteX3" fmla="*/ 6085370 w 6085370"/>
              <a:gd name="connsiteY3" fmla="*/ 3429000 h 6858000"/>
              <a:gd name="connsiteX4" fmla="*/ 4935375 w 6085370"/>
              <a:gd name="connsiteY4" fmla="*/ 6788730 h 6858000"/>
              <a:gd name="connsiteX5" fmla="*/ 4875335 w 6085370"/>
              <a:gd name="connsiteY5" fmla="*/ 6858000 h 6858000"/>
              <a:gd name="connsiteX6" fmla="*/ 0 w 608537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5370" h="6858000">
                <a:moveTo>
                  <a:pt x="0" y="0"/>
                </a:moveTo>
                <a:lnTo>
                  <a:pt x="4875335" y="0"/>
                </a:lnTo>
                <a:lnTo>
                  <a:pt x="4935375" y="69271"/>
                </a:lnTo>
                <a:cubicBezTo>
                  <a:pt x="5645901" y="929100"/>
                  <a:pt x="6085370" y="2116944"/>
                  <a:pt x="6085370" y="3429000"/>
                </a:cubicBezTo>
                <a:cubicBezTo>
                  <a:pt x="6085370" y="4741056"/>
                  <a:pt x="5645901" y="5928900"/>
                  <a:pt x="4935375" y="6788730"/>
                </a:cubicBezTo>
                <a:lnTo>
                  <a:pt x="4875335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ED83946-124D-CE5E-942A-DD8CA5B4223D}"/>
              </a:ext>
            </a:extLst>
          </p:cNvPr>
          <p:cNvSpPr txBox="1"/>
          <p:nvPr/>
        </p:nvSpPr>
        <p:spPr>
          <a:xfrm>
            <a:off x="438913" y="859536"/>
            <a:ext cx="4832802" cy="12435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400" dirty="0">
                <a:latin typeface="+mj-lt"/>
                <a:ea typeface="+mj-ea"/>
                <a:cs typeface="+mj-cs"/>
              </a:rPr>
              <a:t>OIS2 </a:t>
            </a:r>
            <a:r>
              <a:rPr lang="en-US" sz="3400" dirty="0" err="1">
                <a:latin typeface="+mj-lt"/>
                <a:ea typeface="+mj-ea"/>
                <a:cs typeface="+mj-cs"/>
              </a:rPr>
              <a:t>SingleStore</a:t>
            </a:r>
            <a:r>
              <a:rPr lang="en-US" sz="3400" dirty="0">
                <a:latin typeface="+mj-lt"/>
                <a:ea typeface="+mj-ea"/>
                <a:cs typeface="+mj-cs"/>
              </a:rPr>
              <a:t> Clusters – Environment view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5C56826-D4E5-42ED-8529-079651CB30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52144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2095FCE-EF05-4443-B97A-85DEE3A5CA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8912" y="2185062"/>
            <a:ext cx="49834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F3A51C7-5EDE-8566-DDC8-DE34AE8A9BB8}"/>
              </a:ext>
            </a:extLst>
          </p:cNvPr>
          <p:cNvSpPr txBox="1"/>
          <p:nvPr/>
        </p:nvSpPr>
        <p:spPr>
          <a:xfrm>
            <a:off x="438912" y="2512611"/>
            <a:ext cx="4832803" cy="36643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Prod Staging previously proposed but not implemented in any </a:t>
            </a:r>
            <a:r>
              <a:rPr lang="en-US" dirty="0" err="1">
                <a:sym typeface="Wingdings" panose="05000000000000000000" pitchFamily="2" charset="2"/>
              </a:rPr>
              <a:t>Instocks</a:t>
            </a:r>
            <a:r>
              <a:rPr lang="en-US" dirty="0">
                <a:sym typeface="Wingdings" panose="05000000000000000000" pitchFamily="2" charset="2"/>
              </a:rPr>
              <a:t> capabilities moving to </a:t>
            </a:r>
            <a:r>
              <a:rPr lang="en-US" dirty="0" err="1">
                <a:sym typeface="Wingdings" panose="05000000000000000000" pitchFamily="2" charset="2"/>
              </a:rPr>
              <a:t>SingleStore</a:t>
            </a:r>
            <a:endParaRPr lang="en-US" dirty="0">
              <a:sym typeface="Wingdings" panose="05000000000000000000" pitchFamily="2" charset="2"/>
            </a:endParaRPr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endParaRPr lang="en-US" dirty="0">
              <a:sym typeface="Wingdings" panose="05000000000000000000" pitchFamily="2" charset="2"/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Prod Staging provides a Beta environment for Retail Ops / </a:t>
            </a:r>
            <a:r>
              <a:rPr lang="en-US" dirty="0" err="1">
                <a:sym typeface="Wingdings" panose="05000000000000000000" pitchFamily="2" charset="2"/>
              </a:rPr>
              <a:t>QAOps</a:t>
            </a:r>
            <a:r>
              <a:rPr lang="en-US" dirty="0">
                <a:sym typeface="Wingdings" panose="05000000000000000000" pitchFamily="2" charset="2"/>
              </a:rPr>
              <a:t> to test new functionality with production data without interrupting live system</a:t>
            </a:r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endParaRPr lang="en-US" dirty="0">
              <a:sym typeface="Wingdings" panose="05000000000000000000" pitchFamily="2" charset="2"/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Prod staging also enables Blue/Green deployment for the pipelines without any downtime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CD7A1F1-4277-82D1-C08C-13D5B8C6AF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4739" y="1236398"/>
            <a:ext cx="4013098" cy="210687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B89EDCB-D70C-0661-FC3F-7C31550F15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7368" y="3664322"/>
            <a:ext cx="5135719" cy="2272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9682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F7AFB9A-7364-478C-B48B-8523CDD9AE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36678033-86B6-40E6-BE90-78D8ED4E3A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6096002" cy="6858000"/>
          </a:xfrm>
          <a:custGeom>
            <a:avLst/>
            <a:gdLst>
              <a:gd name="connsiteX0" fmla="*/ 0 w 6096002"/>
              <a:gd name="connsiteY0" fmla="*/ 0 h 6858000"/>
              <a:gd name="connsiteX1" fmla="*/ 4885967 w 6096002"/>
              <a:gd name="connsiteY1" fmla="*/ 0 h 6858000"/>
              <a:gd name="connsiteX2" fmla="*/ 4946007 w 6096002"/>
              <a:gd name="connsiteY2" fmla="*/ 69271 h 6858000"/>
              <a:gd name="connsiteX3" fmla="*/ 6096002 w 6096002"/>
              <a:gd name="connsiteY3" fmla="*/ 3429000 h 6858000"/>
              <a:gd name="connsiteX4" fmla="*/ 4946007 w 6096002"/>
              <a:gd name="connsiteY4" fmla="*/ 6788730 h 6858000"/>
              <a:gd name="connsiteX5" fmla="*/ 4885967 w 6096002"/>
              <a:gd name="connsiteY5" fmla="*/ 6858000 h 6858000"/>
              <a:gd name="connsiteX6" fmla="*/ 0 w 609600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2" h="6858000">
                <a:moveTo>
                  <a:pt x="0" y="0"/>
                </a:moveTo>
                <a:lnTo>
                  <a:pt x="4885967" y="0"/>
                </a:lnTo>
                <a:lnTo>
                  <a:pt x="4946007" y="69271"/>
                </a:lnTo>
                <a:cubicBezTo>
                  <a:pt x="5656533" y="929100"/>
                  <a:pt x="6096002" y="2116944"/>
                  <a:pt x="6096002" y="3429000"/>
                </a:cubicBezTo>
                <a:cubicBezTo>
                  <a:pt x="6096002" y="4741056"/>
                  <a:pt x="5656533" y="5928900"/>
                  <a:pt x="4946007" y="6788730"/>
                </a:cubicBezTo>
                <a:lnTo>
                  <a:pt x="4885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6" name="Freeform: Shape 15">
            <a:extLst>
              <a:ext uri="{FF2B5EF4-FFF2-40B4-BE49-F238E27FC236}">
                <a16:creationId xmlns:a16="http://schemas.microsoft.com/office/drawing/2014/main" id="{D2542E1A-076E-4A34-BB67-2BF961754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85370" cy="6858000"/>
          </a:xfrm>
          <a:custGeom>
            <a:avLst/>
            <a:gdLst>
              <a:gd name="connsiteX0" fmla="*/ 0 w 6085370"/>
              <a:gd name="connsiteY0" fmla="*/ 0 h 6858000"/>
              <a:gd name="connsiteX1" fmla="*/ 4875335 w 6085370"/>
              <a:gd name="connsiteY1" fmla="*/ 0 h 6858000"/>
              <a:gd name="connsiteX2" fmla="*/ 4935375 w 6085370"/>
              <a:gd name="connsiteY2" fmla="*/ 69271 h 6858000"/>
              <a:gd name="connsiteX3" fmla="*/ 6085370 w 6085370"/>
              <a:gd name="connsiteY3" fmla="*/ 3429000 h 6858000"/>
              <a:gd name="connsiteX4" fmla="*/ 4935375 w 6085370"/>
              <a:gd name="connsiteY4" fmla="*/ 6788730 h 6858000"/>
              <a:gd name="connsiteX5" fmla="*/ 4875335 w 6085370"/>
              <a:gd name="connsiteY5" fmla="*/ 6858000 h 6858000"/>
              <a:gd name="connsiteX6" fmla="*/ 0 w 608537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5370" h="6858000">
                <a:moveTo>
                  <a:pt x="0" y="0"/>
                </a:moveTo>
                <a:lnTo>
                  <a:pt x="4875335" y="0"/>
                </a:lnTo>
                <a:lnTo>
                  <a:pt x="4935375" y="69271"/>
                </a:lnTo>
                <a:cubicBezTo>
                  <a:pt x="5645901" y="929100"/>
                  <a:pt x="6085370" y="2116944"/>
                  <a:pt x="6085370" y="3429000"/>
                </a:cubicBezTo>
                <a:cubicBezTo>
                  <a:pt x="6085370" y="4741056"/>
                  <a:pt x="5645901" y="5928900"/>
                  <a:pt x="4935375" y="6788730"/>
                </a:cubicBezTo>
                <a:lnTo>
                  <a:pt x="4875335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701EEC-8B9F-A27E-939C-A36A51CE4265}"/>
              </a:ext>
            </a:extLst>
          </p:cNvPr>
          <p:cNvSpPr txBox="1"/>
          <p:nvPr/>
        </p:nvSpPr>
        <p:spPr>
          <a:xfrm>
            <a:off x="438913" y="859536"/>
            <a:ext cx="4832802" cy="12435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400" dirty="0">
                <a:latin typeface="+mj-lt"/>
                <a:ea typeface="+mj-ea"/>
                <a:cs typeface="+mj-cs"/>
              </a:rPr>
              <a:t>OIS2 </a:t>
            </a:r>
            <a:r>
              <a:rPr lang="en-US" sz="3400">
                <a:latin typeface="+mj-lt"/>
                <a:ea typeface="+mj-ea"/>
                <a:cs typeface="+mj-cs"/>
              </a:rPr>
              <a:t>SingleStore</a:t>
            </a:r>
            <a:r>
              <a:rPr lang="en-US" sz="3400" dirty="0">
                <a:latin typeface="+mj-lt"/>
                <a:ea typeface="+mj-ea"/>
                <a:cs typeface="+mj-cs"/>
              </a:rPr>
              <a:t> Clusters – Interim 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5C56826-D4E5-42ED-8529-079651CB30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52144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2095FCE-EF05-4443-B97A-85DEE3A5CA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8912" y="2185062"/>
            <a:ext cx="49834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510487-330A-EC03-5AF1-09921AA9FA12}"/>
              </a:ext>
            </a:extLst>
          </p:cNvPr>
          <p:cNvSpPr txBox="1"/>
          <p:nvPr/>
        </p:nvSpPr>
        <p:spPr>
          <a:xfrm>
            <a:off x="438912" y="2512611"/>
            <a:ext cx="4832803" cy="366435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Proposed environments to address need for Prod sized cluster to do Load and Performance testing.</a:t>
            </a:r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sym typeface="Wingdings" panose="05000000000000000000" pitchFamily="2" charset="2"/>
              </a:rPr>
              <a:t> 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Prod staging could not be used for Load and Performance with non-prod data as it will result in Policy Exception</a:t>
            </a:r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endParaRPr lang="en-US" dirty="0">
              <a:sym typeface="Wingdings" panose="05000000000000000000" pitchFamily="2" charset="2"/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OIS2 following phased release approach, the complete functionality will not be available in Prod Staging until Release 8.</a:t>
            </a:r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endParaRPr lang="en-US" dirty="0">
              <a:sym typeface="Wingdings" panose="05000000000000000000" pitchFamily="2" charset="2"/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Non-Prod UAT cluster will need to repurposed to Prod-Staging with Release 8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DC5960F-D1C8-987C-FC1B-D92FE95762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1337" y="517600"/>
            <a:ext cx="4327780" cy="2743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A741FE8-C4EE-795F-D6EE-E2FBF7F82B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7368" y="3734938"/>
            <a:ext cx="5135719" cy="2131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21214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Kroger">
  <a:themeElements>
    <a:clrScheme name="Custom 1">
      <a:dk1>
        <a:srgbClr val="000000"/>
      </a:dk1>
      <a:lt1>
        <a:srgbClr val="FFFFFF"/>
      </a:lt1>
      <a:dk2>
        <a:srgbClr val="0083CA"/>
      </a:dk2>
      <a:lt2>
        <a:srgbClr val="808080"/>
      </a:lt2>
      <a:accent1>
        <a:srgbClr val="002060"/>
      </a:accent1>
      <a:accent2>
        <a:srgbClr val="1B5998"/>
      </a:accent2>
      <a:accent3>
        <a:srgbClr val="0083CA"/>
      </a:accent3>
      <a:accent4>
        <a:srgbClr val="8EB4E3"/>
      </a:accent4>
      <a:accent5>
        <a:srgbClr val="C6D9F1"/>
      </a:accent5>
      <a:accent6>
        <a:srgbClr val="E2E2E2"/>
      </a:accent6>
      <a:hlink>
        <a:srgbClr val="E3242B"/>
      </a:hlink>
      <a:folHlink>
        <a:srgbClr val="DCC05A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E2E2E2"/>
        </a:solidFill>
        <a:ln w="9525">
          <a:solidFill>
            <a:srgbClr val="E2E2E2"/>
          </a:solidFill>
          <a:miter lim="800000"/>
        </a:ln>
        <a:effectLst/>
      </a:spPr>
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1400"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bg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vert="horz" wrap="square" lIns="91440" tIns="45720" rIns="91440" bIns="45720" rtlCol="0" anchor="t" anchorCtr="0">
        <a:noAutofit/>
      </a:bodyPr>
      <a:lstStyle>
        <a:defPPr>
          <a:spcAft>
            <a:spcPts val="1000"/>
          </a:spcAft>
          <a:defRPr sz="1400" kern="0" dirty="0" err="1" smtClean="0">
            <a:solidFill>
              <a:prstClr val="black"/>
            </a:solidFill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</TotalTime>
  <Words>213</Words>
  <Application>Microsoft Office PowerPoint</Application>
  <PresentationFormat>Widescreen</PresentationFormat>
  <Paragraphs>19</Paragraphs>
  <Slides>3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12" baseType="lpstr">
      <vt:lpstr>Arial</vt:lpstr>
      <vt:lpstr>Calibri</vt:lpstr>
      <vt:lpstr>Calibri Light</vt:lpstr>
      <vt:lpstr>Century Gothic</vt:lpstr>
      <vt:lpstr>Courier New</vt:lpstr>
      <vt:lpstr>Helvetica Neue</vt:lpstr>
      <vt:lpstr>Office Theme</vt:lpstr>
      <vt:lpstr>Kroger</vt:lpstr>
      <vt:lpstr>think-cell Slide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Madhu</dc:creator>
  <cp:lastModifiedBy>Manoharan, Madhu</cp:lastModifiedBy>
  <cp:revision>1</cp:revision>
  <dcterms:created xsi:type="dcterms:W3CDTF">2023-10-18T16:28:05Z</dcterms:created>
  <dcterms:modified xsi:type="dcterms:W3CDTF">2023-10-20T13:46:13Z</dcterms:modified>
</cp:coreProperties>
</file>